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68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E7A949-84AD-4F34-9E20-F7B944F2A97F}" v="6" dt="2023-09-20T15:03:31.814"/>
    <p1510:client id="{95A371F9-DD17-465C-B081-6185AB5E163E}" v="202" dt="2023-09-20T15:01:20.1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93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manulloh Mz" userId="79366fcf8205cc5f" providerId="Windows Live" clId="Web-{7BE7A949-84AD-4F34-9E20-F7B944F2A97F}"/>
    <pc:docChg chg="modSld">
      <pc:chgData name="Muhammad Amanulloh Mz" userId="79366fcf8205cc5f" providerId="Windows Live" clId="Web-{7BE7A949-84AD-4F34-9E20-F7B944F2A97F}" dt="2023-09-20T15:03:31.814" v="5" actId="20577"/>
      <pc:docMkLst>
        <pc:docMk/>
      </pc:docMkLst>
      <pc:sldChg chg="modSp">
        <pc:chgData name="Muhammad Amanulloh Mz" userId="79366fcf8205cc5f" providerId="Windows Live" clId="Web-{7BE7A949-84AD-4F34-9E20-F7B944F2A97F}" dt="2023-09-20T15:03:31.814" v="5" actId="20577"/>
        <pc:sldMkLst>
          <pc:docMk/>
          <pc:sldMk cId="0" sldId="257"/>
        </pc:sldMkLst>
        <pc:spChg chg="mod">
          <ac:chgData name="Muhammad Amanulloh Mz" userId="79366fcf8205cc5f" providerId="Windows Live" clId="Web-{7BE7A949-84AD-4F34-9E20-F7B944F2A97F}" dt="2023-09-20T15:03:31.814" v="5" actId="20577"/>
          <ac:spMkLst>
            <pc:docMk/>
            <pc:sldMk cId="0" sldId="257"/>
            <ac:spMk id="159" creationId="{00000000-0000-0000-0000-000000000000}"/>
          </ac:spMkLst>
        </pc:spChg>
      </pc:sldChg>
    </pc:docChg>
  </pc:docChgLst>
  <pc:docChgLst>
    <pc:chgData name="Muhammad Amanulloh Mz" userId="79366fcf8205cc5f" providerId="LiveId" clId="{FFF53015-70B3-4800-A4B9-0E56C3F6120F}"/>
    <pc:docChg chg="addSld modSld">
      <pc:chgData name="Muhammad Amanulloh Mz" userId="79366fcf8205cc5f" providerId="LiveId" clId="{FFF53015-70B3-4800-A4B9-0E56C3F6120F}" dt="2023-09-20T14:55:04.824" v="0"/>
      <pc:docMkLst>
        <pc:docMk/>
      </pc:docMkLst>
      <pc:sldChg chg="add">
        <pc:chgData name="Muhammad Amanulloh Mz" userId="79366fcf8205cc5f" providerId="LiveId" clId="{FFF53015-70B3-4800-A4B9-0E56C3F6120F}" dt="2023-09-20T14:55:04.824" v="0"/>
        <pc:sldMkLst>
          <pc:docMk/>
          <pc:sldMk cId="482641963" sldId="316"/>
        </pc:sldMkLst>
      </pc:sldChg>
    </pc:docChg>
  </pc:docChgLst>
  <pc:docChgLst>
    <pc:chgData name="Muhammad Amanulloh Mz" userId="79366fcf8205cc5f" providerId="Windows Live" clId="Web-{95A371F9-DD17-465C-B081-6185AB5E163E}"/>
    <pc:docChg chg="modSld">
      <pc:chgData name="Muhammad Amanulloh Mz" userId="79366fcf8205cc5f" providerId="Windows Live" clId="Web-{95A371F9-DD17-465C-B081-6185AB5E163E}" dt="2023-09-20T15:01:17.754" v="171"/>
      <pc:docMkLst>
        <pc:docMk/>
      </pc:docMkLst>
      <pc:sldChg chg="modSp">
        <pc:chgData name="Muhammad Amanulloh Mz" userId="79366fcf8205cc5f" providerId="Windows Live" clId="Web-{95A371F9-DD17-465C-B081-6185AB5E163E}" dt="2023-09-20T15:01:17.754" v="171"/>
        <pc:sldMkLst>
          <pc:docMk/>
          <pc:sldMk cId="482641963" sldId="316"/>
        </pc:sldMkLst>
        <pc:graphicFrameChg chg="mod modGraphic">
          <ac:chgData name="Muhammad Amanulloh Mz" userId="79366fcf8205cc5f" providerId="Windows Live" clId="Web-{95A371F9-DD17-465C-B081-6185AB5E163E}" dt="2023-09-20T15:01:17.754" v="171"/>
          <ac:graphicFrameMkLst>
            <pc:docMk/>
            <pc:sldMk cId="482641963" sldId="316"/>
            <ac:graphicFrameMk id="15" creationId="{F9D43549-CFCA-B171-2E2E-40C9628037D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81" y="179482"/>
            <a:ext cx="5544130" cy="1587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6" y="419109"/>
            <a:ext cx="3236453" cy="110775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9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5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owl with salmon cakes, salad, a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Bowl of pappardelle pasta with parsley butter, roasted hazelnuts,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91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" name="Pengembangan Aplikasi Web - Pekan 1">
            <a:extLst>
              <a:ext uri="{FF2B5EF4-FFF2-40B4-BE49-F238E27FC236}">
                <a16:creationId xmlns:a16="http://schemas.microsoft.com/office/drawing/2014/main" id="{AD9EC290-5F03-7F79-7062-DE002C3C499E}"/>
              </a:ext>
            </a:extLst>
          </p:cNvPr>
          <p:cNvSpPr txBox="1">
            <a:spLocks/>
          </p:cNvSpPr>
          <p:nvPr/>
        </p:nvSpPr>
        <p:spPr>
          <a:xfrm>
            <a:off x="16969357" y="10506528"/>
            <a:ext cx="9409698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endParaRPr lang="sv-SE" sz="4400" dirty="0"/>
          </a:p>
        </p:txBody>
      </p:sp>
      <p:sp>
        <p:nvSpPr>
          <p:cNvPr id="4" name="Pengembangan Aplikasi Web - Pekan 1">
            <a:extLst>
              <a:ext uri="{FF2B5EF4-FFF2-40B4-BE49-F238E27FC236}">
                <a16:creationId xmlns:a16="http://schemas.microsoft.com/office/drawing/2014/main" id="{E4D1C11D-E0A5-EF0A-7808-2FB226FF2CEB}"/>
              </a:ext>
            </a:extLst>
          </p:cNvPr>
          <p:cNvSpPr txBox="1">
            <a:spLocks/>
          </p:cNvSpPr>
          <p:nvPr/>
        </p:nvSpPr>
        <p:spPr>
          <a:xfrm>
            <a:off x="692263" y="1923267"/>
            <a:ext cx="21971001" cy="2388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id-ID" sz="2800" dirty="0" err="1"/>
              <a:t>Matakuliah</a:t>
            </a:r>
            <a:r>
              <a:rPr lang="id-ID" sz="2800" dirty="0"/>
              <a:t>              	: Pengembangan Aplikasi </a:t>
            </a:r>
            <a:r>
              <a:rPr lang="id-ID" sz="2800" dirty="0" err="1"/>
              <a:t>Website</a:t>
            </a:r>
            <a:endParaRPr lang="id-ID" sz="2800" dirty="0"/>
          </a:p>
          <a:p>
            <a:pPr hangingPunct="1">
              <a:lnSpc>
                <a:spcPct val="120000"/>
              </a:lnSpc>
            </a:pPr>
            <a:r>
              <a:rPr lang="id-ID" sz="2800" dirty="0"/>
              <a:t>Kode </a:t>
            </a:r>
            <a:r>
              <a:rPr lang="id-ID" sz="2800" dirty="0" err="1"/>
              <a:t>Matakuliah</a:t>
            </a:r>
            <a:r>
              <a:rPr lang="id-ID" sz="2800" dirty="0"/>
              <a:t>    	: ISI3D3</a:t>
            </a:r>
          </a:p>
          <a:p>
            <a:pPr hangingPunct="1">
              <a:lnSpc>
                <a:spcPct val="120000"/>
              </a:lnSpc>
            </a:pPr>
            <a:r>
              <a:rPr lang="id-ID" sz="2800" dirty="0"/>
              <a:t>Pertemuan              	: Pekan 1</a:t>
            </a:r>
          </a:p>
          <a:p>
            <a:pPr hangingPunct="1">
              <a:lnSpc>
                <a:spcPct val="120000"/>
              </a:lnSpc>
            </a:pPr>
            <a:r>
              <a:rPr lang="id-ID" sz="2800" dirty="0"/>
              <a:t>Materi Pertemuan	: Evolusi Web dan Teknologi Web</a:t>
            </a:r>
          </a:p>
          <a:p>
            <a:pPr hangingPunct="1">
              <a:lnSpc>
                <a:spcPct val="120000"/>
              </a:lnSpc>
            </a:pPr>
            <a:endParaRPr lang="sv-SE" sz="2800" dirty="0"/>
          </a:p>
        </p:txBody>
      </p:sp>
      <p:sp>
        <p:nvSpPr>
          <p:cNvPr id="1401" name="Google Shape;1055;p30">
            <a:extLst>
              <a:ext uri="{FF2B5EF4-FFF2-40B4-BE49-F238E27FC236}">
                <a16:creationId xmlns:a16="http://schemas.microsoft.com/office/drawing/2014/main" id="{4FDB5452-6830-CA6D-C669-373EE2982685}"/>
              </a:ext>
            </a:extLst>
          </p:cNvPr>
          <p:cNvSpPr txBox="1">
            <a:spLocks/>
          </p:cNvSpPr>
          <p:nvPr/>
        </p:nvSpPr>
        <p:spPr>
          <a:xfrm>
            <a:off x="-24428" y="12642174"/>
            <a:ext cx="14400143" cy="87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id-ID" sz="4800" dirty="0">
                <a:solidFill>
                  <a:schemeClr val="tx1">
                    <a:lumMod val="50000"/>
                  </a:schemeClr>
                </a:solidFill>
              </a:rPr>
              <a:t>Tim Pengajar MK Pengembangan Aplikasi WEB</a:t>
            </a:r>
            <a:endParaRPr lang="en-ID" sz="4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24" name="Kotak Teks 2723">
            <a:extLst>
              <a:ext uri="{FF2B5EF4-FFF2-40B4-BE49-F238E27FC236}">
                <a16:creationId xmlns:a16="http://schemas.microsoft.com/office/drawing/2014/main" id="{7EB1CFE5-3056-935E-E68E-42382C20129E}"/>
              </a:ext>
            </a:extLst>
          </p:cNvPr>
          <p:cNvSpPr txBox="1"/>
          <p:nvPr/>
        </p:nvSpPr>
        <p:spPr>
          <a:xfrm>
            <a:off x="16941054" y="12157824"/>
            <a:ext cx="7442946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id-ID" sz="4400" b="1" dirty="0">
                <a:solidFill>
                  <a:schemeClr val="tx1">
                    <a:lumMod val="50000"/>
                  </a:schemeClr>
                </a:solidFill>
              </a:rPr>
              <a:t>Muhammad Amanulloh Mz</a:t>
            </a:r>
            <a:br>
              <a:rPr lang="id-ID" sz="44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id-ID" sz="4400" b="1" dirty="0">
                <a:solidFill>
                  <a:schemeClr val="tx1">
                    <a:lumMod val="50000"/>
                  </a:schemeClr>
                </a:solidFill>
              </a:rPr>
              <a:t>NIP. 23970020</a:t>
            </a:r>
            <a:endParaRPr lang="en-ID" sz="4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Kontrak Kuliah">
            <a:extLst>
              <a:ext uri="{FF2B5EF4-FFF2-40B4-BE49-F238E27FC236}">
                <a16:creationId xmlns:a16="http://schemas.microsoft.com/office/drawing/2014/main" id="{EC4702B1-7410-C8C6-FC1C-CB1355DA6B9D}"/>
              </a:ext>
            </a:extLst>
          </p:cNvPr>
          <p:cNvSpPr txBox="1">
            <a:spLocks/>
          </p:cNvSpPr>
          <p:nvPr/>
        </p:nvSpPr>
        <p:spPr>
          <a:xfrm>
            <a:off x="13413038" y="2185156"/>
            <a:ext cx="10278699" cy="181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1" i="0" u="none" strike="noStrike" cap="none" spc="-232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ID" dirty="0" err="1"/>
              <a:t>Kontrak</a:t>
            </a:r>
            <a:r>
              <a:rPr lang="en-ID" dirty="0"/>
              <a:t> </a:t>
            </a:r>
            <a:r>
              <a:rPr lang="en-ID" dirty="0" err="1"/>
              <a:t>Kuliah</a:t>
            </a:r>
            <a:endParaRPr lang="en-ID" dirty="0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47BD0A48-C8AC-D32E-00F0-75DDD566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3" y="4311683"/>
            <a:ext cx="22999474" cy="753491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AJIB MEMBAWA CATATA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WAJIB MEMBAWA CATATAN</a:t>
            </a:r>
          </a:p>
          <a:p>
            <a:r>
              <a:t>(KONVENSIONAL / DIGITAL)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ara belajar di MK Pengembangan Aplikasi We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7735" spc="-154"/>
            </a:lvl1pPr>
          </a:lstStyle>
          <a:p>
            <a:r>
              <a:t>Cara belajar di MK Pengembangan Aplikasi Web</a:t>
            </a:r>
          </a:p>
        </p:txBody>
      </p:sp>
      <p:sp>
        <p:nvSpPr>
          <p:cNvPr id="185" name="Sebelum Kuliah Tatap Muka Daring/Lur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Sebelum</a:t>
            </a:r>
            <a:r>
              <a:rPr dirty="0"/>
              <a:t> </a:t>
            </a:r>
            <a:r>
              <a:rPr dirty="0" err="1"/>
              <a:t>Kuliah</a:t>
            </a:r>
            <a:r>
              <a:rPr dirty="0"/>
              <a:t> </a:t>
            </a:r>
            <a:r>
              <a:rPr dirty="0" err="1"/>
              <a:t>Tatap</a:t>
            </a:r>
            <a:r>
              <a:rPr dirty="0"/>
              <a:t> </a:t>
            </a:r>
            <a:r>
              <a:rPr dirty="0" err="1"/>
              <a:t>Muka</a:t>
            </a:r>
            <a:r>
              <a:rPr dirty="0"/>
              <a:t> Daring/Luring: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1. </a:t>
            </a:r>
            <a:r>
              <a:rPr dirty="0" err="1"/>
              <a:t>Aktif</a:t>
            </a:r>
            <a:r>
              <a:rPr dirty="0"/>
              <a:t> </a:t>
            </a:r>
            <a:r>
              <a:rPr dirty="0" err="1"/>
              <a:t>memperdalam</a:t>
            </a:r>
            <a:r>
              <a:rPr dirty="0"/>
              <a:t> </a:t>
            </a:r>
            <a:r>
              <a:rPr dirty="0" err="1"/>
              <a:t>istilah-istilah</a:t>
            </a:r>
            <a:r>
              <a:rPr dirty="0"/>
              <a:t> yang </a:t>
            </a:r>
            <a:r>
              <a:rPr dirty="0" err="1"/>
              <a:t>belum</a:t>
            </a:r>
            <a:r>
              <a:rPr dirty="0"/>
              <a:t> </a:t>
            </a:r>
            <a:r>
              <a:rPr dirty="0" err="1"/>
              <a:t>diketahui</a:t>
            </a: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3. Jika </a:t>
            </a:r>
            <a:r>
              <a:rPr dirty="0" err="1"/>
              <a:t>belum</a:t>
            </a:r>
            <a:r>
              <a:rPr dirty="0"/>
              <a:t> </a:t>
            </a:r>
            <a:r>
              <a:rPr dirty="0" err="1"/>
              <a:t>paham</a:t>
            </a:r>
            <a:r>
              <a:rPr dirty="0"/>
              <a:t>/</a:t>
            </a:r>
            <a:r>
              <a:rPr dirty="0" err="1"/>
              <a:t>bimbang</a:t>
            </a:r>
            <a:r>
              <a:rPr dirty="0"/>
              <a:t>, </a:t>
            </a:r>
            <a:r>
              <a:rPr dirty="0" err="1"/>
              <a:t>catat</a:t>
            </a:r>
            <a:r>
              <a:rPr dirty="0"/>
              <a:t> dan </a:t>
            </a:r>
            <a:r>
              <a:rPr dirty="0" err="1"/>
              <a:t>Tanyakan</a:t>
            </a:r>
            <a:r>
              <a:rPr dirty="0"/>
              <a:t> </a:t>
            </a:r>
            <a:r>
              <a:rPr dirty="0" err="1"/>
              <a:t>saat</a:t>
            </a:r>
            <a:r>
              <a:rPr dirty="0"/>
              <a:t> </a:t>
            </a:r>
            <a:r>
              <a:rPr dirty="0" err="1"/>
              <a:t>dikelas</a:t>
            </a: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Saat</a:t>
            </a:r>
            <a:r>
              <a:rPr dirty="0"/>
              <a:t> </a:t>
            </a:r>
            <a:r>
              <a:rPr dirty="0" err="1"/>
              <a:t>Kuliah</a:t>
            </a:r>
            <a:r>
              <a:rPr dirty="0"/>
              <a:t> </a:t>
            </a:r>
            <a:r>
              <a:rPr dirty="0" err="1"/>
              <a:t>Tatap</a:t>
            </a:r>
            <a:r>
              <a:rPr dirty="0"/>
              <a:t> </a:t>
            </a:r>
            <a:r>
              <a:rPr dirty="0" err="1"/>
              <a:t>Muka</a:t>
            </a:r>
            <a:r>
              <a:rPr dirty="0"/>
              <a:t> Daring/Luring: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1. </a:t>
            </a:r>
            <a:r>
              <a:rPr dirty="0" err="1"/>
              <a:t>Aktif</a:t>
            </a:r>
            <a:r>
              <a:rPr dirty="0"/>
              <a:t> </a:t>
            </a:r>
            <a:r>
              <a:rPr dirty="0" err="1"/>
              <a:t>berdiskusi</a:t>
            </a:r>
            <a:r>
              <a:rPr dirty="0"/>
              <a:t>/</a:t>
            </a:r>
            <a:r>
              <a:rPr dirty="0" err="1"/>
              <a:t>bertanya</a:t>
            </a: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2. </a:t>
            </a:r>
            <a:r>
              <a:rPr dirty="0" err="1"/>
              <a:t>Aktif</a:t>
            </a:r>
            <a:r>
              <a:rPr dirty="0"/>
              <a:t> </a:t>
            </a:r>
            <a:r>
              <a:rPr dirty="0" err="1"/>
              <a:t>mengerjakan</a:t>
            </a:r>
            <a:r>
              <a:rPr dirty="0"/>
              <a:t> </a:t>
            </a:r>
            <a:r>
              <a:rPr dirty="0" err="1"/>
              <a:t>tugas</a:t>
            </a:r>
            <a:r>
              <a:rPr dirty="0"/>
              <a:t> </a:t>
            </a:r>
            <a:r>
              <a:rPr dirty="0" err="1"/>
              <a:t>secara</a:t>
            </a:r>
            <a:r>
              <a:rPr dirty="0"/>
              <a:t> </a:t>
            </a:r>
            <a:r>
              <a:rPr dirty="0" err="1"/>
              <a:t>mandiri</a:t>
            </a:r>
            <a:r>
              <a:rPr dirty="0"/>
              <a:t> </a:t>
            </a:r>
            <a:r>
              <a:rPr dirty="0" err="1"/>
              <a:t>atau</a:t>
            </a:r>
            <a:r>
              <a:rPr dirty="0"/>
              <a:t> </a:t>
            </a:r>
            <a:r>
              <a:rPr dirty="0" err="1"/>
              <a:t>berkelompok</a:t>
            </a: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Setelah</a:t>
            </a:r>
            <a:r>
              <a:rPr dirty="0"/>
              <a:t> </a:t>
            </a:r>
            <a:r>
              <a:rPr dirty="0" err="1"/>
              <a:t>Kuliah</a:t>
            </a:r>
            <a:r>
              <a:rPr dirty="0"/>
              <a:t> </a:t>
            </a:r>
            <a:r>
              <a:rPr dirty="0" err="1"/>
              <a:t>Tatap</a:t>
            </a:r>
            <a:r>
              <a:rPr dirty="0"/>
              <a:t> </a:t>
            </a:r>
            <a:r>
              <a:rPr dirty="0" err="1"/>
              <a:t>Muka</a:t>
            </a:r>
            <a:r>
              <a:rPr dirty="0"/>
              <a:t> Daring/Luring: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1. </a:t>
            </a:r>
            <a:r>
              <a:rPr dirty="0" err="1"/>
              <a:t>Ulangi</a:t>
            </a:r>
            <a:r>
              <a:rPr dirty="0"/>
              <a:t> </a:t>
            </a:r>
            <a:r>
              <a:rPr dirty="0" err="1"/>
              <a:t>kembali</a:t>
            </a:r>
            <a:r>
              <a:rPr dirty="0"/>
              <a:t> </a:t>
            </a:r>
            <a:r>
              <a:rPr dirty="0" err="1"/>
              <a:t>tugas</a:t>
            </a:r>
            <a:r>
              <a:rPr dirty="0"/>
              <a:t> </a:t>
            </a:r>
            <a:r>
              <a:rPr dirty="0" err="1"/>
              <a:t>atau</a:t>
            </a:r>
            <a:r>
              <a:rPr dirty="0"/>
              <a:t> </a:t>
            </a:r>
            <a:r>
              <a:rPr dirty="0" err="1"/>
              <a:t>latihan</a:t>
            </a:r>
            <a:r>
              <a:rPr dirty="0"/>
              <a:t> </a:t>
            </a:r>
            <a:r>
              <a:rPr dirty="0" err="1"/>
              <a:t>jika</a:t>
            </a:r>
            <a:r>
              <a:rPr dirty="0"/>
              <a:t> </a:t>
            </a:r>
            <a:r>
              <a:rPr dirty="0" err="1"/>
              <a:t>masih</a:t>
            </a:r>
            <a:r>
              <a:rPr dirty="0"/>
              <a:t> </a:t>
            </a:r>
            <a:r>
              <a:rPr dirty="0" err="1"/>
              <a:t>belum</a:t>
            </a:r>
            <a:r>
              <a:rPr dirty="0"/>
              <a:t> </a:t>
            </a:r>
            <a:r>
              <a:rPr dirty="0" err="1"/>
              <a:t>paham</a:t>
            </a: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id-ID" dirty="0"/>
              <a:t>2. Diskusi dengan teman</a:t>
            </a:r>
            <a:r>
              <a:rPr dirty="0"/>
              <a:t> </a:t>
            </a:r>
          </a:p>
        </p:txBody>
      </p:sp>
      <p:sp>
        <p:nvSpPr>
          <p:cNvPr id="186" name="Hand Stop"/>
          <p:cNvSpPr/>
          <p:nvPr/>
        </p:nvSpPr>
        <p:spPr>
          <a:xfrm>
            <a:off x="23355825" y="12473578"/>
            <a:ext cx="597829" cy="95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cubicBezTo>
                  <a:pt x="9829" y="0"/>
                  <a:pt x="9040" y="496"/>
                  <a:pt x="9040" y="1105"/>
                </a:cubicBezTo>
                <a:lnTo>
                  <a:pt x="9040" y="10920"/>
                </a:lnTo>
                <a:lnTo>
                  <a:pt x="8048" y="10920"/>
                </a:lnTo>
                <a:lnTo>
                  <a:pt x="8048" y="2365"/>
                </a:lnTo>
                <a:cubicBezTo>
                  <a:pt x="8048" y="1756"/>
                  <a:pt x="7256" y="1263"/>
                  <a:pt x="6283" y="1263"/>
                </a:cubicBezTo>
                <a:cubicBezTo>
                  <a:pt x="5309" y="1263"/>
                  <a:pt x="4520" y="1756"/>
                  <a:pt x="4520" y="2365"/>
                </a:cubicBezTo>
                <a:lnTo>
                  <a:pt x="4520" y="10920"/>
                </a:lnTo>
                <a:lnTo>
                  <a:pt x="3528" y="10920"/>
                </a:lnTo>
                <a:lnTo>
                  <a:pt x="3528" y="5727"/>
                </a:lnTo>
                <a:cubicBezTo>
                  <a:pt x="3528" y="5118"/>
                  <a:pt x="2736" y="4622"/>
                  <a:pt x="1763" y="4622"/>
                </a:cubicBezTo>
                <a:cubicBezTo>
                  <a:pt x="789" y="4622"/>
                  <a:pt x="0" y="5118"/>
                  <a:pt x="0" y="5727"/>
                </a:cubicBezTo>
                <a:lnTo>
                  <a:pt x="0" y="14852"/>
                </a:lnTo>
                <a:cubicBezTo>
                  <a:pt x="0" y="18582"/>
                  <a:pt x="4832" y="21600"/>
                  <a:pt x="10786" y="21600"/>
                </a:cubicBezTo>
                <a:cubicBezTo>
                  <a:pt x="16741" y="21600"/>
                  <a:pt x="21573" y="18577"/>
                  <a:pt x="21573" y="14852"/>
                </a:cubicBezTo>
                <a:lnTo>
                  <a:pt x="21600" y="14852"/>
                </a:lnTo>
                <a:lnTo>
                  <a:pt x="21600" y="6172"/>
                </a:lnTo>
                <a:cubicBezTo>
                  <a:pt x="19653" y="6172"/>
                  <a:pt x="18072" y="7163"/>
                  <a:pt x="18072" y="8381"/>
                </a:cubicBezTo>
                <a:lnTo>
                  <a:pt x="18072" y="10920"/>
                </a:lnTo>
                <a:lnTo>
                  <a:pt x="17088" y="10920"/>
                </a:lnTo>
                <a:lnTo>
                  <a:pt x="17088" y="2365"/>
                </a:lnTo>
                <a:cubicBezTo>
                  <a:pt x="17088" y="1756"/>
                  <a:pt x="16296" y="1263"/>
                  <a:pt x="15323" y="1263"/>
                </a:cubicBezTo>
                <a:cubicBezTo>
                  <a:pt x="14349" y="1263"/>
                  <a:pt x="13560" y="1756"/>
                  <a:pt x="13560" y="2365"/>
                </a:cubicBezTo>
                <a:lnTo>
                  <a:pt x="13560" y="10920"/>
                </a:lnTo>
                <a:lnTo>
                  <a:pt x="12568" y="10920"/>
                </a:lnTo>
                <a:lnTo>
                  <a:pt x="12568" y="1105"/>
                </a:lnTo>
                <a:cubicBezTo>
                  <a:pt x="12568" y="496"/>
                  <a:pt x="11776" y="0"/>
                  <a:pt x="1080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da pertanyaan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Ada pertanyaan?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84" y="4284358"/>
            <a:ext cx="5147284" cy="5147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401550F4-313C-2687-0476-CE516AAD8580}"/>
              </a:ext>
            </a:extLst>
          </p:cNvPr>
          <p:cNvGraphicFramePr>
            <a:graphicFrameLocks noGrp="1"/>
          </p:cNvGraphicFramePr>
          <p:nvPr/>
        </p:nvGraphicFramePr>
        <p:xfrm>
          <a:off x="21796744" y="4593265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455312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345264"/>
                  </a:ext>
                </a:extLst>
              </a:tr>
            </a:tbl>
          </a:graphicData>
        </a:graphic>
      </p:graphicFrame>
      <p:pic>
        <p:nvPicPr>
          <p:cNvPr id="11" name="Gambar 10">
            <a:extLst>
              <a:ext uri="{FF2B5EF4-FFF2-40B4-BE49-F238E27FC236}">
                <a16:creationId xmlns:a16="http://schemas.microsoft.com/office/drawing/2014/main" id="{BB9053CE-C546-543E-3AA4-EE7E0BBB7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383999" cy="13716000"/>
          </a:xfrm>
          <a:prstGeom prst="rect">
            <a:avLst/>
          </a:prstGeom>
        </p:spPr>
      </p:pic>
      <p:sp>
        <p:nvSpPr>
          <p:cNvPr id="14" name="Tampungan Teks 3">
            <a:extLst>
              <a:ext uri="{FF2B5EF4-FFF2-40B4-BE49-F238E27FC236}">
                <a16:creationId xmlns:a16="http://schemas.microsoft.com/office/drawing/2014/main" id="{C072801D-DA58-1C5B-6CFA-C3240401DE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7538" y="1"/>
            <a:ext cx="24383999" cy="128485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d-ID" sz="8800" dirty="0">
                <a:solidFill>
                  <a:srgbClr val="FF0000"/>
                </a:solidFill>
              </a:rPr>
              <a:t>Materi perkuliahan Dalam 1 Semester</a:t>
            </a:r>
            <a:endParaRPr lang="en-ID" sz="8800" dirty="0">
              <a:solidFill>
                <a:srgbClr val="FF0000"/>
              </a:solidFill>
            </a:endParaRPr>
          </a:p>
        </p:txBody>
      </p:sp>
      <p:graphicFrame>
        <p:nvGraphicFramePr>
          <p:cNvPr id="15" name="Tabel 14">
            <a:extLst>
              <a:ext uri="{FF2B5EF4-FFF2-40B4-BE49-F238E27FC236}">
                <a16:creationId xmlns:a16="http://schemas.microsoft.com/office/drawing/2014/main" id="{F9D43549-CFCA-B171-2E2E-40C962803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922316"/>
              </p:ext>
            </p:extLst>
          </p:nvPr>
        </p:nvGraphicFramePr>
        <p:xfrm>
          <a:off x="301922" y="1423476"/>
          <a:ext cx="23780154" cy="1177290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1641178">
                  <a:extLst>
                    <a:ext uri="{9D8B030D-6E8A-4147-A177-3AD203B41FA5}">
                      <a16:colId xmlns:a16="http://schemas.microsoft.com/office/drawing/2014/main" val="1097095083"/>
                    </a:ext>
                  </a:extLst>
                </a:gridCol>
                <a:gridCol w="10829925">
                  <a:extLst>
                    <a:ext uri="{9D8B030D-6E8A-4147-A177-3AD203B41FA5}">
                      <a16:colId xmlns:a16="http://schemas.microsoft.com/office/drawing/2014/main" val="495301055"/>
                    </a:ext>
                  </a:extLst>
                </a:gridCol>
                <a:gridCol w="3057525">
                  <a:extLst>
                    <a:ext uri="{9D8B030D-6E8A-4147-A177-3AD203B41FA5}">
                      <a16:colId xmlns:a16="http://schemas.microsoft.com/office/drawing/2014/main" val="3724341351"/>
                    </a:ext>
                  </a:extLst>
                </a:gridCol>
                <a:gridCol w="5172660">
                  <a:extLst>
                    <a:ext uri="{9D8B030D-6E8A-4147-A177-3AD203B41FA5}">
                      <a16:colId xmlns:a16="http://schemas.microsoft.com/office/drawing/2014/main" val="4023867375"/>
                    </a:ext>
                  </a:extLst>
                </a:gridCol>
                <a:gridCol w="3078866">
                  <a:extLst>
                    <a:ext uri="{9D8B030D-6E8A-4147-A177-3AD203B41FA5}">
                      <a16:colId xmlns:a16="http://schemas.microsoft.com/office/drawing/2014/main" val="3312747718"/>
                    </a:ext>
                  </a:extLst>
                </a:gridCol>
              </a:tblGrid>
              <a:tr h="161484">
                <a:tc>
                  <a:txBody>
                    <a:bodyPr/>
                    <a:lstStyle/>
                    <a:p>
                      <a:pPr algn="ctr" fontAlgn="b"/>
                      <a:r>
                        <a:rPr lang="id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Pertemuan</a:t>
                      </a:r>
                      <a:endParaRPr lang="en-ID" sz="28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Materi</a:t>
                      </a:r>
                      <a:endParaRPr lang="nl-NL" sz="28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Tugas Teori</a:t>
                      </a:r>
                      <a:endParaRPr lang="nl-NL" sz="28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Praktek</a:t>
                      </a:r>
                      <a:endParaRPr lang="nl-NL" sz="2800" b="1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Tugas Individu /</a:t>
                      </a:r>
                    </a:p>
                    <a:p>
                      <a:pPr algn="ctr" fontAlgn="ctr"/>
                      <a:r>
                        <a:rPr lang="id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Kelompok</a:t>
                      </a:r>
                      <a:endParaRPr lang="nl-NL" sz="28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221793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Evolusi Web dan Teknologi Web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Quick Note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83585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Pengenalan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Client Side &amp; Dasar HTML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Quick Note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2151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CSS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Buat Halaman Web </a:t>
                      </a:r>
                      <a:r>
                        <a:rPr lang="en-ID" sz="2800" b="1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berdasarkan</a:t>
                      </a:r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problem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Individu</a:t>
                      </a:r>
                      <a:endParaRPr lang="en-ID" sz="2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127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Modul 1 : HTML dan CSS dengan Bootstrap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* Buat Landing Page dengan pilihan part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Individu</a:t>
                      </a:r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7178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Pengenalan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Server Side &amp; Dasar PHP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Quick Note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Buat Halaman Web </a:t>
                      </a:r>
                      <a:r>
                        <a:rPr lang="en-ID" sz="2800" b="1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berdasarkan</a:t>
                      </a:r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problem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22391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Modul 2: Dasar PHP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b="1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kalkulator</a:t>
                      </a:r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D" sz="2800" b="1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peminatan</a:t>
                      </a:r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SI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775179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Koneksi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PHP, Database, dan proses CRUD </a:t>
                      </a:r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dasar</a:t>
                      </a:r>
                      <a:endParaRPr lang="en-ID" sz="28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Buat Halaman Web Dinamis berdasarkan problem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0223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UTS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2849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9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Modul 3: </a:t>
                      </a:r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Fungsi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CRUD </a:t>
                      </a:r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dengan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PHP Native dan Database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aplikasi crud to do list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468565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Modul 4: Login dan </a:t>
                      </a:r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Registrasi</a:t>
                      </a:r>
                      <a:endParaRPr lang="en-ID" sz="28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login &amp; register + session + try catch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384214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11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v-SE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- Konsep MVC</a:t>
                      </a:r>
                      <a:br>
                        <a:rPr lang="sv-SE" sz="2800" b="1" dirty="0">
                          <a:solidFill>
                            <a:srgbClr val="2F2F2F"/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sv-SE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- Pengantar Laravel</a:t>
                      </a:r>
                      <a:br>
                        <a:rPr lang="sv-SE" sz="2800" b="1" dirty="0">
                          <a:solidFill>
                            <a:srgbClr val="2F2F2F"/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sv-SE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- Cara kerja Migration</a:t>
                      </a:r>
                      <a:br>
                        <a:rPr lang="sv-SE" sz="2800" b="1" dirty="0">
                          <a:solidFill>
                            <a:srgbClr val="2F2F2F"/>
                          </a:solidFill>
                          <a:latin typeface="Times New Roman"/>
                          <a:cs typeface="Times New Roman"/>
                        </a:rPr>
                      </a:br>
                      <a:r>
                        <a:rPr lang="sv-SE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- Cara kerja Seed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Quick Note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Latihan Basic Laravel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7783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12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Modul 5: CRUD </a:t>
                      </a:r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Produk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dengan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Laravel </a:t>
                      </a:r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tanpa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authentication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aplikasi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crud to do list </a:t>
                      </a:r>
                      <a:endParaRPr lang="id-ID" sz="2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(file migration, 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67200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13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- Routing, </a:t>
                      </a:r>
                      <a:r>
                        <a:rPr lang="en-ID" sz="28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Penggunaan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D" sz="28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Github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/ Gitlab.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06079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14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Remedial </a:t>
                      </a:r>
                      <a:r>
                        <a:rPr lang="en-ID" sz="28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Praktikum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dan </a:t>
                      </a:r>
                      <a:r>
                        <a:rPr lang="en-ID" sz="28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Laporan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D" sz="28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perkembangan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Tubes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nilai</a:t>
                      </a:r>
                      <a:r>
                        <a:rPr lang="en-ID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progress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b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1358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Laporan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Perkembangan</a:t>
                      </a:r>
                      <a:endParaRPr lang="en-ID" sz="28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b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36860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 fontAlgn="b"/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16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D" sz="2800" b="1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Presentasi</a:t>
                      </a:r>
                      <a:r>
                        <a:rPr lang="en-ID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Times New Roman"/>
                          <a:cs typeface="Times New Roman"/>
                        </a:rPr>
                        <a:t> TUBES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D" sz="2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7620" marR="7620" marT="7620" marB="0" anchor="b">
                    <a:lnL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3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6419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dentitas Pengaja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Identitas</a:t>
            </a:r>
            <a:r>
              <a:rPr dirty="0"/>
              <a:t> </a:t>
            </a:r>
            <a:r>
              <a:rPr dirty="0" err="1"/>
              <a:t>Pengajar</a:t>
            </a:r>
            <a:endParaRPr dirty="0"/>
          </a:p>
        </p:txBody>
      </p:sp>
      <p:sp>
        <p:nvSpPr>
          <p:cNvPr id="159" name="Nama_pengajar…"/>
          <p:cNvSpPr txBox="1">
            <a:spLocks noGrp="1"/>
          </p:cNvSpPr>
          <p:nvPr>
            <p:ph type="body" idx="1"/>
          </p:nvPr>
        </p:nvSpPr>
        <p:spPr>
          <a:xfrm>
            <a:off x="1206500" y="2264436"/>
            <a:ext cx="13548591" cy="11451564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marL="0" indent="0" algn="l">
              <a:buNone/>
            </a:pPr>
            <a:r>
              <a:rPr lang="id-ID" sz="2800" b="1" dirty="0">
                <a:solidFill>
                  <a:schemeClr val="tx1">
                    <a:lumMod val="50000"/>
                  </a:schemeClr>
                </a:solidFill>
              </a:rPr>
              <a:t>Muhammad Amanulloh Mz</a:t>
            </a:r>
            <a:br>
              <a:rPr lang="id-ID" sz="28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id-ID" sz="2800" b="1" dirty="0">
                <a:solidFill>
                  <a:schemeClr val="tx1">
                    <a:lumMod val="50000"/>
                  </a:schemeClr>
                </a:solidFill>
              </a:rPr>
              <a:t>NIP. 23970020</a:t>
            </a:r>
            <a:endParaRPr lang="en-ID" sz="2800"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v"/>
            </a:pPr>
            <a:r>
              <a:rPr lang="id-ID" sz="2800" dirty="0"/>
              <a:t>Tempat tanggal lahir</a:t>
            </a:r>
            <a:br>
              <a:rPr lang="id-ID" sz="2800" dirty="0"/>
            </a:br>
            <a:r>
              <a:rPr lang="id-ID" sz="2800" dirty="0"/>
              <a:t>Kediri, 16 Juni 1997 </a:t>
            </a:r>
          </a:p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v"/>
            </a:pPr>
            <a:r>
              <a:rPr lang="id-ID" sz="2800" dirty="0"/>
              <a:t>Alamat Rumah </a:t>
            </a:r>
            <a:br>
              <a:rPr lang="id-ID" sz="2800" dirty="0"/>
            </a:br>
            <a:r>
              <a:rPr lang="id-ID" sz="2800" dirty="0"/>
              <a:t>Jl. Kh. Achmad Chamim </a:t>
            </a:r>
            <a:r>
              <a:rPr lang="id-ID" sz="2800" dirty="0" err="1"/>
              <a:t>Ro’i</a:t>
            </a:r>
            <a:r>
              <a:rPr lang="id-ID" sz="2800" dirty="0"/>
              <a:t> Pare Kediri Jawa Timur</a:t>
            </a:r>
          </a:p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v"/>
            </a:pPr>
            <a:r>
              <a:rPr lang="id-ID" sz="2800" dirty="0"/>
              <a:t>Alamat Sekarang </a:t>
            </a:r>
            <a:br>
              <a:rPr lang="id-ID" sz="2800" dirty="0"/>
            </a:br>
            <a:r>
              <a:rPr lang="id-ID" sz="2800" dirty="0"/>
              <a:t>Jl. </a:t>
            </a:r>
            <a:r>
              <a:rPr lang="id-ID" sz="2800" dirty="0" err="1"/>
              <a:t>Ciganitri</a:t>
            </a:r>
            <a:r>
              <a:rPr lang="id-ID" sz="2800" dirty="0"/>
              <a:t> No.6, RT.05/RW.02, </a:t>
            </a:r>
            <a:r>
              <a:rPr lang="id-ID" sz="2800" dirty="0" err="1"/>
              <a:t>Cipagalo</a:t>
            </a:r>
            <a:r>
              <a:rPr lang="id-ID" sz="2800" dirty="0"/>
              <a:t>, Kec. </a:t>
            </a:r>
            <a:r>
              <a:rPr lang="id-ID" sz="2800" dirty="0" err="1"/>
              <a:t>Bojongsoang</a:t>
            </a:r>
            <a:r>
              <a:rPr lang="id-ID" sz="2800" dirty="0"/>
              <a:t>, Kabupaten Bandung</a:t>
            </a:r>
          </a:p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v"/>
            </a:pPr>
            <a:r>
              <a:rPr lang="id-ID" sz="2800" dirty="0"/>
              <a:t>Hobi</a:t>
            </a:r>
            <a:br>
              <a:rPr lang="id-ID" sz="2800" dirty="0"/>
            </a:br>
            <a:r>
              <a:rPr lang="id-ID" sz="2800" dirty="0"/>
              <a:t>Memancing </a:t>
            </a:r>
            <a:br>
              <a:rPr lang="id-ID" sz="2800" dirty="0"/>
            </a:br>
            <a:r>
              <a:rPr lang="id-ID" sz="2800" dirty="0"/>
              <a:t>Bermain layang-layang </a:t>
            </a:r>
            <a:br>
              <a:rPr lang="id-ID" sz="2800" dirty="0"/>
            </a:br>
            <a:r>
              <a:rPr lang="id-ID" sz="2800" dirty="0"/>
              <a:t>Berfilsafat</a:t>
            </a:r>
          </a:p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v"/>
            </a:pPr>
            <a:r>
              <a:rPr lang="id-ID" sz="2800" dirty="0"/>
              <a:t>Nomor WA </a:t>
            </a:r>
            <a:br>
              <a:rPr lang="id-ID" sz="2800" dirty="0"/>
            </a:br>
            <a:r>
              <a:rPr lang="id-ID" sz="2800" dirty="0"/>
              <a:t>081312757345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546A28EB-E1E1-4BCB-BD34-908436BB0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328" y="2945931"/>
            <a:ext cx="7824138" cy="7824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arget Luar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Target Luaran</a:t>
            </a:r>
          </a:p>
        </p:txBody>
      </p:sp>
      <p:sp>
        <p:nvSpPr>
          <p:cNvPr id="163" name="ISI3D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ISI3D3</a:t>
            </a:r>
          </a:p>
        </p:txBody>
      </p:sp>
      <p:graphicFrame>
        <p:nvGraphicFramePr>
          <p:cNvPr id="164" name="Table 1"/>
          <p:cNvGraphicFramePr/>
          <p:nvPr/>
        </p:nvGraphicFramePr>
        <p:xfrm>
          <a:off x="1032468" y="3843875"/>
          <a:ext cx="22319063" cy="90652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716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7168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906526">
                <a:tc gridSpan="13">
                  <a:txBody>
                    <a:bodyPr/>
                    <a:lstStyle/>
                    <a:p>
                      <a:pPr algn="l"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Program Learning Outcomes (PLO) / CPL PRODI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526">
                <a:tc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PLO-2</a:t>
                      </a:r>
                    </a:p>
                  </a:txBody>
                  <a:tcPr marL="63500" marR="63500" marT="0" marB="0" anchor="ctr" horzOverflow="overflow"/>
                </a:tc>
                <a:tc gridSpan="12"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Kemampuan menganalisis permasalahan, melakukan identifikasi dan mendefinisikan kebutuhan komputasi yang bersesuaian dengan solusi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526">
                <a:tc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PLO-3</a:t>
                      </a:r>
                    </a:p>
                  </a:txBody>
                  <a:tcPr marL="63500" marR="63500" marT="0" marB="0" anchor="ctr" horzOverflow="overflow"/>
                </a:tc>
                <a:tc gridSpan="12"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Kemampuan untuk merancang, melakukan implementasi dan mengevaluasi sistem berbasis komputer, proses, komponen, atau program untuk memenuhi kebutuhan yang diinginkan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526">
                <a:tc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PLO-9</a:t>
                      </a:r>
                    </a:p>
                  </a:txBody>
                  <a:tcPr marL="63500" marR="63500" marT="0" marB="0" anchor="ctr" horzOverflow="overflow"/>
                </a:tc>
                <a:tc gridSpan="12"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Kemampuan untuk menggunakan teknik, keahlian dan kakas terkini yang diperlukan untuk praktek komputasi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526">
                <a:tc gridSpan="11">
                  <a:txBody>
                    <a:bodyPr/>
                    <a:lstStyle/>
                    <a:p>
                      <a:pPr algn="l"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Course Learning Outcomes (CLO)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PLO yang di dukung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6526">
                <a:tc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CLO-1</a:t>
                      </a:r>
                    </a:p>
                  </a:txBody>
                  <a:tcPr marL="63500" marR="63500" marT="0" marB="0" anchor="ctr" horzOverflow="overflow"/>
                </a:tc>
                <a:tc gridSpan="10"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Mahasiswa mampu merancang halaman website menggunakan HTML, CSS dan Bootstrap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PLO-2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6526">
                <a:tc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CLO-2</a:t>
                      </a:r>
                    </a:p>
                  </a:txBody>
                  <a:tcPr marL="63500" marR="63500" marT="0" marB="0" anchor="ctr" horzOverflow="overflow"/>
                </a:tc>
                <a:tc gridSpan="10"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Mahasiswa mampu menggunakan pemrograman Server-Side berbasis web menggunakan PHP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PLO-3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06526">
                <a:tc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CLO-3</a:t>
                      </a:r>
                    </a:p>
                  </a:txBody>
                  <a:tcPr marL="63500" marR="63500" marT="0" marB="0" anchor="ctr" horzOverflow="overflow"/>
                </a:tc>
                <a:tc gridSpan="10"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Mahasiswa mampu mengintegrasikan halaman website dengan database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PLO-3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6526">
                <a:tc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CLO-4</a:t>
                      </a:r>
                    </a:p>
                  </a:txBody>
                  <a:tcPr marL="63500" marR="63500" marT="0" marB="0" anchor="ctr" horzOverflow="overflow"/>
                </a:tc>
                <a:tc gridSpan="10"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Mahasiswa mampu menggunakan konsep Model View Controller pada Framework Laravel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PLO-3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06526">
                <a:tc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CLO-5</a:t>
                      </a:r>
                    </a:p>
                  </a:txBody>
                  <a:tcPr marL="63500" marR="63500" marT="0" marB="0" anchor="ctr" horzOverflow="overflow"/>
                </a:tc>
                <a:tc gridSpan="10">
                  <a:txBody>
                    <a:bodyPr/>
                    <a:lstStyle/>
                    <a:p>
                      <a:pPr algn="l"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Mampu membangun solusi aplikasi berbasis web berdasarkan suatu studi kasus tertentu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Arial"/>
                          <a:ea typeface="Arial"/>
                          <a:cs typeface="Arial"/>
                          <a:sym typeface="Arial"/>
                        </a:rPr>
                        <a:t>PLO-9</a:t>
                      </a:r>
                    </a:p>
                  </a:txBody>
                  <a:tcPr marL="63500" marR="6350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tandar Penilai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Standar Penilaian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245" y="2233007"/>
            <a:ext cx="11657508" cy="11482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Komponen Penilai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Komponen Penilaian</a:t>
            </a:r>
          </a:p>
        </p:txBody>
      </p:sp>
      <p:graphicFrame>
        <p:nvGraphicFramePr>
          <p:cNvPr id="170" name="Table 1"/>
          <p:cNvGraphicFramePr/>
          <p:nvPr/>
        </p:nvGraphicFramePr>
        <p:xfrm>
          <a:off x="1257976" y="3360577"/>
          <a:ext cx="21970998" cy="935922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66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1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1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1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18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18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69903">
                <a:tc rowSpan="2"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 CLO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tc gridSpan="4"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Bobot per Bentuk Penilaian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TOTAL BOBOT PER CLO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9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TUGAS dan/atau QUIZ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Tugas Praktek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UJIAN TENGAH SEMESTER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TUGAS BESAR</a:t>
                      </a:r>
                    </a:p>
                  </a:txBody>
                  <a:tcPr marL="63500" marR="63500" marT="0" marB="0" anchor="ctr" horzOverflow="overflow">
                    <a:solidFill>
                      <a:srgbClr val="CBCBC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903"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CLO-1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903"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CLO-2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9903"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CLO-3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9903"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CLO-4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9903"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CLO-5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</a:t>
                      </a:r>
                    </a:p>
                  </a:txBody>
                  <a:tcPr marL="63500" marR="6350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9903"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Total per penilaian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5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</a:t>
                      </a:r>
                    </a:p>
                  </a:txBody>
                  <a:tcPr marL="63500" marR="63500" marT="0" marB="0" anchor="ctr" horzOverflow="overflow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turan akademi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Aturan akademik</a:t>
            </a:r>
          </a:p>
        </p:txBody>
      </p:sp>
      <p:sp>
        <p:nvSpPr>
          <p:cNvPr id="173" name="Konsekuensi mencontek/ plagiat:…"/>
          <p:cNvSpPr txBox="1">
            <a:spLocks noGrp="1"/>
          </p:cNvSpPr>
          <p:nvPr>
            <p:ph type="body" idx="1"/>
          </p:nvPr>
        </p:nvSpPr>
        <p:spPr>
          <a:xfrm>
            <a:off x="1206500" y="2225851"/>
            <a:ext cx="21971000" cy="112033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7200">
              <a:lnSpc>
                <a:spcPct val="120000"/>
              </a:lnSpc>
              <a:spcBef>
                <a:spcPts val="0"/>
              </a:spcBef>
              <a:buSzTx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Aturan</a:t>
            </a:r>
            <a:r>
              <a:rPr dirty="0"/>
              <a:t> yang </a:t>
            </a:r>
            <a:r>
              <a:rPr dirty="0" err="1"/>
              <a:t>harus</a:t>
            </a:r>
            <a:r>
              <a:rPr dirty="0"/>
              <a:t> </a:t>
            </a:r>
            <a:r>
              <a:rPr dirty="0" err="1"/>
              <a:t>diperhatikan</a:t>
            </a:r>
            <a:r>
              <a:rPr dirty="0"/>
              <a:t> </a:t>
            </a:r>
            <a:r>
              <a:rPr dirty="0" err="1"/>
              <a:t>ketika</a:t>
            </a:r>
            <a:r>
              <a:rPr dirty="0"/>
              <a:t> </a:t>
            </a:r>
            <a:r>
              <a:rPr dirty="0" err="1"/>
              <a:t>mengerjakan</a:t>
            </a:r>
            <a:r>
              <a:rPr dirty="0"/>
              <a:t> </a:t>
            </a:r>
            <a:r>
              <a:rPr dirty="0" err="1"/>
              <a:t>proyek</a:t>
            </a:r>
            <a:r>
              <a:rPr dirty="0"/>
              <a:t>/</a:t>
            </a:r>
            <a:r>
              <a:rPr dirty="0" err="1"/>
              <a:t>tugas</a:t>
            </a:r>
            <a:r>
              <a:rPr dirty="0"/>
              <a:t>:</a:t>
            </a:r>
            <a:endParaRPr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 dirty="0" err="1"/>
              <a:t>Kerjakan</a:t>
            </a:r>
            <a:r>
              <a:rPr b="1" dirty="0"/>
              <a:t> </a:t>
            </a:r>
            <a:r>
              <a:rPr b="1" dirty="0" err="1"/>
              <a:t>sendiri</a:t>
            </a:r>
            <a:r>
              <a:rPr dirty="0"/>
              <a:t>, </a:t>
            </a:r>
            <a:r>
              <a:rPr dirty="0" err="1"/>
              <a:t>seluruh</a:t>
            </a:r>
            <a:r>
              <a:rPr dirty="0"/>
              <a:t> </a:t>
            </a:r>
            <a:r>
              <a:rPr dirty="0" err="1"/>
              <a:t>kode</a:t>
            </a:r>
            <a:r>
              <a:rPr dirty="0"/>
              <a:t> program yang </a:t>
            </a:r>
            <a:r>
              <a:rPr dirty="0" err="1"/>
              <a:t>kamu</a:t>
            </a:r>
            <a:r>
              <a:rPr dirty="0"/>
              <a:t> </a:t>
            </a:r>
            <a:r>
              <a:rPr dirty="0" err="1"/>
              <a:t>kirimkan</a:t>
            </a:r>
            <a:r>
              <a:rPr dirty="0"/>
              <a:t> </a:t>
            </a:r>
            <a:r>
              <a:rPr dirty="0" err="1"/>
              <a:t>harus</a:t>
            </a:r>
            <a:r>
              <a:rPr dirty="0"/>
              <a:t> </a:t>
            </a:r>
            <a:r>
              <a:rPr dirty="0" err="1"/>
              <a:t>diketik</a:t>
            </a:r>
            <a:r>
              <a:rPr dirty="0"/>
              <a:t> </a:t>
            </a:r>
            <a:r>
              <a:rPr dirty="0" err="1"/>
              <a:t>sendiri</a:t>
            </a:r>
            <a:r>
              <a:rPr dirty="0"/>
              <a:t>, </a:t>
            </a:r>
            <a:r>
              <a:rPr b="1" dirty="0" err="1"/>
              <a:t>bukan</a:t>
            </a:r>
            <a:r>
              <a:rPr b="1" dirty="0"/>
              <a:t> </a:t>
            </a:r>
            <a:r>
              <a:rPr b="1" dirty="0" err="1"/>
              <a:t>hasil</a:t>
            </a:r>
            <a:r>
              <a:rPr b="1" dirty="0"/>
              <a:t> copy/paste </a:t>
            </a:r>
            <a:r>
              <a:rPr dirty="0" err="1"/>
              <a:t>dari</a:t>
            </a:r>
            <a:r>
              <a:rPr dirty="0"/>
              <a:t> </a:t>
            </a:r>
            <a:r>
              <a:rPr dirty="0" err="1"/>
              <a:t>hasil</a:t>
            </a:r>
            <a:r>
              <a:rPr dirty="0"/>
              <a:t> orang lain/ </a:t>
            </a:r>
            <a:r>
              <a:rPr dirty="0" err="1"/>
              <a:t>kelompok</a:t>
            </a:r>
            <a:r>
              <a:rPr dirty="0"/>
              <a:t> lain</a:t>
            </a:r>
            <a:endParaRPr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Dilarang</a:t>
            </a:r>
            <a:r>
              <a:rPr dirty="0"/>
              <a:t> </a:t>
            </a:r>
            <a:r>
              <a:rPr b="1" dirty="0" err="1"/>
              <a:t>menyebarkan</a:t>
            </a:r>
            <a:r>
              <a:rPr b="1" dirty="0"/>
              <a:t> source code</a:t>
            </a:r>
            <a:r>
              <a:rPr dirty="0"/>
              <a:t> yang </a:t>
            </a:r>
            <a:r>
              <a:rPr dirty="0" err="1"/>
              <a:t>kamu</a:t>
            </a:r>
            <a:r>
              <a:rPr dirty="0"/>
              <a:t> </a:t>
            </a:r>
            <a:r>
              <a:rPr dirty="0" err="1"/>
              <a:t>miliki</a:t>
            </a:r>
            <a:r>
              <a:rPr dirty="0"/>
              <a:t> </a:t>
            </a:r>
            <a:r>
              <a:rPr dirty="0" err="1"/>
              <a:t>ke</a:t>
            </a:r>
            <a:r>
              <a:rPr dirty="0"/>
              <a:t> orang lain </a:t>
            </a:r>
            <a:r>
              <a:rPr dirty="0" err="1"/>
              <a:t>sebelum</a:t>
            </a:r>
            <a:r>
              <a:rPr dirty="0"/>
              <a:t> </a:t>
            </a:r>
            <a:r>
              <a:rPr dirty="0" err="1"/>
              <a:t>waktu</a:t>
            </a:r>
            <a:r>
              <a:rPr dirty="0"/>
              <a:t> </a:t>
            </a:r>
            <a:r>
              <a:rPr dirty="0" err="1"/>
              <a:t>pengumpulan</a:t>
            </a:r>
            <a:r>
              <a:rPr dirty="0"/>
              <a:t> </a:t>
            </a:r>
            <a:r>
              <a:rPr dirty="0" err="1"/>
              <a:t>tugas</a:t>
            </a:r>
            <a:r>
              <a:rPr dirty="0"/>
              <a:t>/</a:t>
            </a:r>
            <a:r>
              <a:rPr dirty="0" err="1"/>
              <a:t>proyek</a:t>
            </a:r>
            <a:r>
              <a:rPr dirty="0"/>
              <a:t>/ </a:t>
            </a:r>
            <a:r>
              <a:rPr dirty="0" err="1"/>
              <a:t>latihan</a:t>
            </a:r>
            <a:endParaRPr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 dirty="0" err="1"/>
              <a:t>Kutip</a:t>
            </a:r>
            <a:r>
              <a:rPr b="1" dirty="0"/>
              <a:t> </a:t>
            </a:r>
            <a:r>
              <a:rPr b="1" dirty="0" err="1"/>
              <a:t>sumber</a:t>
            </a:r>
            <a:r>
              <a:rPr b="1" dirty="0"/>
              <a:t> </a:t>
            </a:r>
            <a:r>
              <a:rPr b="1" dirty="0" err="1"/>
              <a:t>rujukan</a:t>
            </a:r>
            <a:r>
              <a:rPr dirty="0"/>
              <a:t>, </a:t>
            </a:r>
            <a:r>
              <a:rPr dirty="0" err="1"/>
              <a:t>jika</a:t>
            </a:r>
            <a:r>
              <a:rPr dirty="0"/>
              <a:t> </a:t>
            </a:r>
            <a:r>
              <a:rPr dirty="0" err="1"/>
              <a:t>kamu</a:t>
            </a:r>
            <a:r>
              <a:rPr dirty="0"/>
              <a:t> </a:t>
            </a:r>
            <a:r>
              <a:rPr dirty="0" err="1"/>
              <a:t>mendapatkan</a:t>
            </a:r>
            <a:r>
              <a:rPr dirty="0"/>
              <a:t> </a:t>
            </a:r>
            <a:r>
              <a:rPr b="1" dirty="0" err="1"/>
              <a:t>bantuan</a:t>
            </a:r>
            <a:r>
              <a:rPr b="1" dirty="0"/>
              <a:t> yang </a:t>
            </a:r>
            <a:r>
              <a:rPr b="1" dirty="0" err="1"/>
              <a:t>signifikan</a:t>
            </a:r>
            <a:r>
              <a:rPr dirty="0"/>
              <a:t>, </a:t>
            </a:r>
            <a:r>
              <a:rPr dirty="0" err="1"/>
              <a:t>maka</a:t>
            </a:r>
            <a:r>
              <a:rPr dirty="0"/>
              <a:t> </a:t>
            </a:r>
            <a:r>
              <a:rPr dirty="0" err="1"/>
              <a:t>kamu</a:t>
            </a:r>
            <a:r>
              <a:rPr dirty="0"/>
              <a:t> </a:t>
            </a:r>
            <a:r>
              <a:rPr dirty="0" err="1"/>
              <a:t>harus</a:t>
            </a:r>
            <a:r>
              <a:rPr dirty="0"/>
              <a:t> </a:t>
            </a:r>
            <a:r>
              <a:rPr dirty="0" err="1"/>
              <a:t>menyebutkan</a:t>
            </a:r>
            <a:r>
              <a:rPr dirty="0"/>
              <a:t> </a:t>
            </a:r>
            <a:r>
              <a:rPr dirty="0" err="1"/>
              <a:t>sumber</a:t>
            </a:r>
            <a:r>
              <a:rPr dirty="0"/>
              <a:t> yang </a:t>
            </a:r>
            <a:r>
              <a:rPr dirty="0" err="1"/>
              <a:t>membantu</a:t>
            </a:r>
            <a:r>
              <a:rPr dirty="0"/>
              <a:t> </a:t>
            </a:r>
            <a:r>
              <a:rPr dirty="0" err="1"/>
              <a:t>tersebut</a:t>
            </a:r>
            <a:r>
              <a:rPr dirty="0"/>
              <a:t>. </a:t>
            </a:r>
            <a:r>
              <a:rPr dirty="0" err="1"/>
              <a:t>Sumber</a:t>
            </a:r>
            <a:r>
              <a:rPr dirty="0"/>
              <a:t> </a:t>
            </a:r>
            <a:r>
              <a:rPr dirty="0" err="1"/>
              <a:t>bisa</a:t>
            </a:r>
            <a:r>
              <a:rPr dirty="0"/>
              <a:t> orang, web, </a:t>
            </a:r>
            <a:r>
              <a:rPr dirty="0" err="1"/>
              <a:t>atau</a:t>
            </a:r>
            <a:r>
              <a:rPr dirty="0"/>
              <a:t> </a:t>
            </a:r>
            <a:r>
              <a:rPr dirty="0" err="1"/>
              <a:t>buku</a:t>
            </a:r>
            <a:endParaRPr dirty="0"/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en-ID" b="1" dirty="0" err="1"/>
              <a:t>Mengambil</a:t>
            </a:r>
            <a:r>
              <a:rPr lang="en-ID" b="1" dirty="0"/>
              <a:t>/</a:t>
            </a:r>
            <a:r>
              <a:rPr lang="en-ID" b="1" dirty="0" err="1"/>
              <a:t>menggunakan</a:t>
            </a:r>
            <a:r>
              <a:rPr lang="en-ID" b="1" dirty="0"/>
              <a:t> source code </a:t>
            </a:r>
            <a:r>
              <a:rPr lang="en-ID" b="1" dirty="0" err="1"/>
              <a:t>solusi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orang lain/ </a:t>
            </a:r>
            <a:r>
              <a:rPr lang="en-ID" dirty="0" err="1"/>
              <a:t>kelompok</a:t>
            </a:r>
            <a:r>
              <a:rPr lang="en-ID" dirty="0"/>
              <a:t> lain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pengumpulan</a:t>
            </a:r>
            <a:endParaRPr lang="en-ID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en-ID" b="1" dirty="0" err="1"/>
              <a:t>Memodifikasi</a:t>
            </a:r>
            <a:r>
              <a:rPr lang="en-ID" b="1" dirty="0"/>
              <a:t>  source code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 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orang lain/ </a:t>
            </a:r>
            <a:r>
              <a:rPr lang="en-ID" dirty="0" err="1"/>
              <a:t>kelompok</a:t>
            </a:r>
            <a:r>
              <a:rPr lang="en-ID" dirty="0"/>
              <a:t> lain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pengumpulan</a:t>
            </a:r>
            <a:endParaRPr lang="en-ID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en-ID" b="1" dirty="0" err="1"/>
              <a:t>Mengambil</a:t>
            </a:r>
            <a:r>
              <a:rPr lang="en-ID" b="1" dirty="0"/>
              <a:t> source code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b="1" dirty="0"/>
              <a:t> internet</a:t>
            </a:r>
            <a:endParaRPr lang="en-ID" b="1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en-ID" b="1" dirty="0" err="1"/>
              <a:t>Meminta</a:t>
            </a:r>
            <a:r>
              <a:rPr lang="en-ID" b="1" dirty="0"/>
              <a:t> orang lain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mengerjakan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/</a:t>
            </a:r>
            <a:r>
              <a:rPr lang="en-ID" dirty="0" err="1"/>
              <a:t>proyek</a:t>
            </a:r>
            <a:r>
              <a:rPr lang="en-ID" dirty="0"/>
              <a:t> </a:t>
            </a:r>
            <a:r>
              <a:rPr lang="en-ID" dirty="0" err="1"/>
              <a:t>kamu</a:t>
            </a:r>
            <a:endParaRPr lang="en-ID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en-ID" b="1" dirty="0" err="1"/>
              <a:t>Mengirimkan</a:t>
            </a:r>
            <a:r>
              <a:rPr lang="en-ID" b="1" dirty="0"/>
              <a:t> </a:t>
            </a:r>
            <a:r>
              <a:rPr lang="en-ID" b="1" dirty="0" err="1"/>
              <a:t>solusi</a:t>
            </a:r>
            <a:r>
              <a:rPr lang="en-ID" dirty="0"/>
              <a:t> yang </a:t>
            </a:r>
            <a:r>
              <a:rPr lang="en-ID" dirty="0" err="1"/>
              <a:t>kamu</a:t>
            </a:r>
            <a:r>
              <a:rPr lang="en-ID" dirty="0"/>
              <a:t> buat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b="1" dirty="0"/>
              <a:t>group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digital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kertas</a:t>
            </a:r>
            <a:endParaRPr lang="id-ID" dirty="0"/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fi-FI" b="1" dirty="0"/>
              <a:t>Melihat solusi </a:t>
            </a:r>
            <a:r>
              <a:rPr lang="fi-FI" dirty="0"/>
              <a:t>yang dibuat oleh orang lain/ kelompok lain</a:t>
            </a:r>
            <a:r>
              <a:rPr lang="id-ID" dirty="0"/>
              <a:t> </a:t>
            </a:r>
            <a:r>
              <a:rPr lang="id-ID" b="1" dirty="0"/>
              <a:t>(</a:t>
            </a:r>
            <a:r>
              <a:rPr lang="id-ID" b="1" dirty="0" err="1"/>
              <a:t>Mencontek</a:t>
            </a:r>
            <a:r>
              <a:rPr lang="id-ID" b="1" dirty="0"/>
              <a:t>)</a:t>
            </a:r>
            <a:endParaRPr lang="en-ID" dirty="0"/>
          </a:p>
          <a:p>
            <a:pPr marL="508000" indent="-508000" defTabSz="457200">
              <a:lnSpc>
                <a:spcPct val="12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74" name="Hand Stop"/>
          <p:cNvSpPr/>
          <p:nvPr/>
        </p:nvSpPr>
        <p:spPr>
          <a:xfrm>
            <a:off x="23355825" y="12473578"/>
            <a:ext cx="597829" cy="95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cubicBezTo>
                  <a:pt x="9829" y="0"/>
                  <a:pt x="9040" y="496"/>
                  <a:pt x="9040" y="1105"/>
                </a:cubicBezTo>
                <a:lnTo>
                  <a:pt x="9040" y="10920"/>
                </a:lnTo>
                <a:lnTo>
                  <a:pt x="8048" y="10920"/>
                </a:lnTo>
                <a:lnTo>
                  <a:pt x="8048" y="2365"/>
                </a:lnTo>
                <a:cubicBezTo>
                  <a:pt x="8048" y="1756"/>
                  <a:pt x="7256" y="1263"/>
                  <a:pt x="6283" y="1263"/>
                </a:cubicBezTo>
                <a:cubicBezTo>
                  <a:pt x="5309" y="1263"/>
                  <a:pt x="4520" y="1756"/>
                  <a:pt x="4520" y="2365"/>
                </a:cubicBezTo>
                <a:lnTo>
                  <a:pt x="4520" y="10920"/>
                </a:lnTo>
                <a:lnTo>
                  <a:pt x="3528" y="10920"/>
                </a:lnTo>
                <a:lnTo>
                  <a:pt x="3528" y="5727"/>
                </a:lnTo>
                <a:cubicBezTo>
                  <a:pt x="3528" y="5118"/>
                  <a:pt x="2736" y="4622"/>
                  <a:pt x="1763" y="4622"/>
                </a:cubicBezTo>
                <a:cubicBezTo>
                  <a:pt x="789" y="4622"/>
                  <a:pt x="0" y="5118"/>
                  <a:pt x="0" y="5727"/>
                </a:cubicBezTo>
                <a:lnTo>
                  <a:pt x="0" y="14852"/>
                </a:lnTo>
                <a:cubicBezTo>
                  <a:pt x="0" y="18582"/>
                  <a:pt x="4832" y="21600"/>
                  <a:pt x="10786" y="21600"/>
                </a:cubicBezTo>
                <a:cubicBezTo>
                  <a:pt x="16741" y="21600"/>
                  <a:pt x="21573" y="18577"/>
                  <a:pt x="21573" y="14852"/>
                </a:cubicBezTo>
                <a:lnTo>
                  <a:pt x="21600" y="14852"/>
                </a:lnTo>
                <a:lnTo>
                  <a:pt x="21600" y="6172"/>
                </a:lnTo>
                <a:cubicBezTo>
                  <a:pt x="19653" y="6172"/>
                  <a:pt x="18072" y="7163"/>
                  <a:pt x="18072" y="8381"/>
                </a:cubicBezTo>
                <a:lnTo>
                  <a:pt x="18072" y="10920"/>
                </a:lnTo>
                <a:lnTo>
                  <a:pt x="17088" y="10920"/>
                </a:lnTo>
                <a:lnTo>
                  <a:pt x="17088" y="2365"/>
                </a:lnTo>
                <a:cubicBezTo>
                  <a:pt x="17088" y="1756"/>
                  <a:pt x="16296" y="1263"/>
                  <a:pt x="15323" y="1263"/>
                </a:cubicBezTo>
                <a:cubicBezTo>
                  <a:pt x="14349" y="1263"/>
                  <a:pt x="13560" y="1756"/>
                  <a:pt x="13560" y="2365"/>
                </a:cubicBezTo>
                <a:lnTo>
                  <a:pt x="13560" y="10920"/>
                </a:lnTo>
                <a:lnTo>
                  <a:pt x="12568" y="10920"/>
                </a:lnTo>
                <a:lnTo>
                  <a:pt x="12568" y="1105"/>
                </a:lnTo>
                <a:cubicBezTo>
                  <a:pt x="12568" y="496"/>
                  <a:pt x="11776" y="0"/>
                  <a:pt x="1080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turan akademi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Aturan akademik</a:t>
            </a:r>
          </a:p>
        </p:txBody>
      </p:sp>
      <p:sp>
        <p:nvSpPr>
          <p:cNvPr id="177" name="Hal-hal yang diizinkan:…"/>
          <p:cNvSpPr txBox="1">
            <a:spLocks noGrp="1"/>
          </p:cNvSpPr>
          <p:nvPr>
            <p:ph type="body" idx="1"/>
          </p:nvPr>
        </p:nvSpPr>
        <p:spPr>
          <a:xfrm>
            <a:off x="1206500" y="2512662"/>
            <a:ext cx="21971000" cy="101238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Hal-</a:t>
            </a:r>
            <a:r>
              <a:rPr dirty="0" err="1"/>
              <a:t>hal</a:t>
            </a:r>
            <a:r>
              <a:rPr dirty="0"/>
              <a:t> yang </a:t>
            </a:r>
            <a:r>
              <a:rPr dirty="0" err="1"/>
              <a:t>diizinkan</a:t>
            </a:r>
            <a:r>
              <a:rPr dirty="0"/>
              <a:t>:</a:t>
            </a:r>
            <a:endParaRPr b="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 dirty="0" err="1"/>
              <a:t>Berdiskusi</a:t>
            </a:r>
            <a:r>
              <a:rPr dirty="0"/>
              <a:t> </a:t>
            </a:r>
            <a:r>
              <a:rPr dirty="0" err="1"/>
              <a:t>mengenai</a:t>
            </a:r>
            <a:r>
              <a:rPr dirty="0"/>
              <a:t> ide </a:t>
            </a:r>
            <a:r>
              <a:rPr dirty="0" err="1"/>
              <a:t>dalam</a:t>
            </a:r>
            <a:r>
              <a:rPr dirty="0"/>
              <a:t> </a:t>
            </a:r>
            <a:r>
              <a:rPr dirty="0" err="1"/>
              <a:t>menyelesaikan</a:t>
            </a:r>
            <a:r>
              <a:rPr dirty="0"/>
              <a:t> </a:t>
            </a:r>
            <a:r>
              <a:rPr dirty="0" err="1"/>
              <a:t>tugas</a:t>
            </a:r>
            <a:r>
              <a:rPr dirty="0"/>
              <a:t>/</a:t>
            </a:r>
            <a:r>
              <a:rPr dirty="0" err="1"/>
              <a:t>proyek</a:t>
            </a:r>
            <a:endParaRPr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Membantu</a:t>
            </a:r>
            <a:r>
              <a:rPr dirty="0"/>
              <a:t> </a:t>
            </a:r>
            <a:r>
              <a:rPr dirty="0" err="1"/>
              <a:t>teman</a:t>
            </a:r>
            <a:r>
              <a:rPr dirty="0"/>
              <a:t> </a:t>
            </a:r>
            <a:r>
              <a:rPr dirty="0" err="1"/>
              <a:t>sekelas</a:t>
            </a:r>
            <a:r>
              <a:rPr dirty="0"/>
              <a:t> </a:t>
            </a:r>
            <a:r>
              <a:rPr dirty="0" err="1"/>
              <a:t>untuk</a:t>
            </a:r>
            <a:r>
              <a:rPr dirty="0"/>
              <a:t> </a:t>
            </a:r>
            <a:r>
              <a:rPr b="1" dirty="0" err="1"/>
              <a:t>menemukan</a:t>
            </a:r>
            <a:r>
              <a:rPr b="1" dirty="0"/>
              <a:t> bug</a:t>
            </a:r>
            <a:endParaRPr b="1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 dirty="0" err="1"/>
              <a:t>Berdiskusi</a:t>
            </a:r>
            <a:r>
              <a:rPr dirty="0"/>
              <a:t> </a:t>
            </a:r>
            <a:r>
              <a:rPr dirty="0" err="1"/>
              <a:t>untuk</a:t>
            </a:r>
            <a:r>
              <a:rPr dirty="0"/>
              <a:t> </a:t>
            </a:r>
            <a:r>
              <a:rPr b="1" dirty="0" err="1"/>
              <a:t>memahami</a:t>
            </a:r>
            <a:r>
              <a:rPr dirty="0"/>
              <a:t> </a:t>
            </a:r>
            <a:r>
              <a:rPr dirty="0" err="1"/>
              <a:t>materi</a:t>
            </a:r>
            <a:r>
              <a:rPr dirty="0"/>
              <a:t> </a:t>
            </a:r>
            <a:r>
              <a:rPr dirty="0" err="1"/>
              <a:t>belajar</a:t>
            </a:r>
            <a:endParaRPr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Hal yang </a:t>
            </a:r>
            <a:r>
              <a:rPr dirty="0" err="1"/>
              <a:t>Dilarang</a:t>
            </a:r>
            <a:r>
              <a:rPr dirty="0"/>
              <a:t>:</a:t>
            </a:r>
            <a:endParaRPr b="0"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 dirty="0" err="1"/>
              <a:t>Telat</a:t>
            </a:r>
            <a:r>
              <a:rPr b="1" dirty="0"/>
              <a:t> </a:t>
            </a:r>
            <a:r>
              <a:rPr b="1" dirty="0" err="1"/>
              <a:t>dari</a:t>
            </a:r>
            <a:r>
              <a:rPr b="1" dirty="0"/>
              <a:t> jam </a:t>
            </a:r>
            <a:r>
              <a:rPr b="1" dirty="0" err="1"/>
              <a:t>perkuliahan</a:t>
            </a:r>
            <a:r>
              <a:rPr b="1" dirty="0"/>
              <a:t> </a:t>
            </a:r>
            <a:r>
              <a:rPr dirty="0" err="1"/>
              <a:t>lebih</a:t>
            </a:r>
            <a:r>
              <a:rPr dirty="0"/>
              <a:t> </a:t>
            </a:r>
            <a:r>
              <a:rPr dirty="0" err="1"/>
              <a:t>dari</a:t>
            </a:r>
            <a:r>
              <a:rPr dirty="0"/>
              <a:t> 10 </a:t>
            </a:r>
            <a:r>
              <a:rPr dirty="0" err="1"/>
              <a:t>menit</a:t>
            </a:r>
            <a:r>
              <a:rPr b="1" dirty="0"/>
              <a:t> : </a:t>
            </a:r>
            <a:r>
              <a:rPr b="1" dirty="0" err="1"/>
              <a:t>Dianggap</a:t>
            </a:r>
            <a:r>
              <a:rPr b="1" dirty="0"/>
              <a:t> </a:t>
            </a:r>
            <a:r>
              <a:rPr b="1" dirty="0" err="1"/>
              <a:t>tidak</a:t>
            </a:r>
            <a:r>
              <a:rPr b="1" dirty="0"/>
              <a:t> </a:t>
            </a:r>
            <a:r>
              <a:rPr b="1" dirty="0" err="1"/>
              <a:t>hadir</a:t>
            </a:r>
            <a:r>
              <a:rPr b="1" dirty="0"/>
              <a:t> 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b="1" dirty="0" err="1"/>
              <a:t>Kehadiran</a:t>
            </a:r>
            <a:r>
              <a:rPr b="1" dirty="0"/>
              <a:t> </a:t>
            </a:r>
            <a:r>
              <a:rPr b="1" dirty="0" err="1"/>
              <a:t>dibawah</a:t>
            </a:r>
            <a:r>
              <a:rPr b="1" dirty="0"/>
              <a:t> 60% </a:t>
            </a:r>
            <a:r>
              <a:rPr dirty="0"/>
              <a:t>= </a:t>
            </a:r>
            <a:r>
              <a:rPr dirty="0" err="1"/>
              <a:t>Mengulang</a:t>
            </a:r>
            <a:r>
              <a:rPr dirty="0"/>
              <a:t> </a:t>
            </a:r>
            <a:r>
              <a:rPr dirty="0" err="1"/>
              <a:t>matakuliah</a:t>
            </a:r>
            <a:endParaRPr dirty="0"/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id-ID" dirty="0"/>
              <a:t>Tidur </a:t>
            </a:r>
            <a:r>
              <a:rPr lang="id-ID" dirty="0" err="1"/>
              <a:t>didalam</a:t>
            </a:r>
            <a:r>
              <a:rPr lang="id-ID" dirty="0"/>
              <a:t> kelas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id-ID" dirty="0"/>
              <a:t>Makan dan minum </a:t>
            </a:r>
            <a:r>
              <a:rPr lang="id-ID" dirty="0" err="1"/>
              <a:t>didalam</a:t>
            </a:r>
            <a:r>
              <a:rPr lang="id-ID" dirty="0"/>
              <a:t> kelas</a:t>
            </a:r>
          </a:p>
          <a:p>
            <a:pPr marL="508000" indent="-508000" defTabSz="457200">
              <a:lnSpc>
                <a:spcPct val="100000"/>
              </a:lnSpc>
              <a:spcBef>
                <a:spcPts val="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lang="id-ID" dirty="0"/>
              <a:t>Membuka HP atau Bermain </a:t>
            </a:r>
            <a:r>
              <a:rPr lang="id-ID" dirty="0" err="1"/>
              <a:t>game</a:t>
            </a:r>
            <a:r>
              <a:rPr lang="id-ID" dirty="0"/>
              <a:t> </a:t>
            </a:r>
            <a:r>
              <a:rPr lang="id-ID" dirty="0" err="1"/>
              <a:t>didalam</a:t>
            </a:r>
            <a:r>
              <a:rPr lang="id-ID" dirty="0"/>
              <a:t> kelas</a:t>
            </a:r>
            <a:endParaRPr dirty="0"/>
          </a:p>
        </p:txBody>
      </p:sp>
      <p:sp>
        <p:nvSpPr>
          <p:cNvPr id="178" name="Hand Stop"/>
          <p:cNvSpPr/>
          <p:nvPr/>
        </p:nvSpPr>
        <p:spPr>
          <a:xfrm>
            <a:off x="23355825" y="12473578"/>
            <a:ext cx="597829" cy="955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cubicBezTo>
                  <a:pt x="9829" y="0"/>
                  <a:pt x="9040" y="496"/>
                  <a:pt x="9040" y="1105"/>
                </a:cubicBezTo>
                <a:lnTo>
                  <a:pt x="9040" y="10920"/>
                </a:lnTo>
                <a:lnTo>
                  <a:pt x="8048" y="10920"/>
                </a:lnTo>
                <a:lnTo>
                  <a:pt x="8048" y="2365"/>
                </a:lnTo>
                <a:cubicBezTo>
                  <a:pt x="8048" y="1756"/>
                  <a:pt x="7256" y="1263"/>
                  <a:pt x="6283" y="1263"/>
                </a:cubicBezTo>
                <a:cubicBezTo>
                  <a:pt x="5309" y="1263"/>
                  <a:pt x="4520" y="1756"/>
                  <a:pt x="4520" y="2365"/>
                </a:cubicBezTo>
                <a:lnTo>
                  <a:pt x="4520" y="10920"/>
                </a:lnTo>
                <a:lnTo>
                  <a:pt x="3528" y="10920"/>
                </a:lnTo>
                <a:lnTo>
                  <a:pt x="3528" y="5727"/>
                </a:lnTo>
                <a:cubicBezTo>
                  <a:pt x="3528" y="5118"/>
                  <a:pt x="2736" y="4622"/>
                  <a:pt x="1763" y="4622"/>
                </a:cubicBezTo>
                <a:cubicBezTo>
                  <a:pt x="789" y="4622"/>
                  <a:pt x="0" y="5118"/>
                  <a:pt x="0" y="5727"/>
                </a:cubicBezTo>
                <a:lnTo>
                  <a:pt x="0" y="14852"/>
                </a:lnTo>
                <a:cubicBezTo>
                  <a:pt x="0" y="18582"/>
                  <a:pt x="4832" y="21600"/>
                  <a:pt x="10786" y="21600"/>
                </a:cubicBezTo>
                <a:cubicBezTo>
                  <a:pt x="16741" y="21600"/>
                  <a:pt x="21573" y="18577"/>
                  <a:pt x="21573" y="14852"/>
                </a:cubicBezTo>
                <a:lnTo>
                  <a:pt x="21600" y="14852"/>
                </a:lnTo>
                <a:lnTo>
                  <a:pt x="21600" y="6172"/>
                </a:lnTo>
                <a:cubicBezTo>
                  <a:pt x="19653" y="6172"/>
                  <a:pt x="18072" y="7163"/>
                  <a:pt x="18072" y="8381"/>
                </a:cubicBezTo>
                <a:lnTo>
                  <a:pt x="18072" y="10920"/>
                </a:lnTo>
                <a:lnTo>
                  <a:pt x="17088" y="10920"/>
                </a:lnTo>
                <a:lnTo>
                  <a:pt x="17088" y="2365"/>
                </a:lnTo>
                <a:cubicBezTo>
                  <a:pt x="17088" y="1756"/>
                  <a:pt x="16296" y="1263"/>
                  <a:pt x="15323" y="1263"/>
                </a:cubicBezTo>
                <a:cubicBezTo>
                  <a:pt x="14349" y="1263"/>
                  <a:pt x="13560" y="1756"/>
                  <a:pt x="13560" y="2365"/>
                </a:cubicBezTo>
                <a:lnTo>
                  <a:pt x="13560" y="10920"/>
                </a:lnTo>
                <a:lnTo>
                  <a:pt x="12568" y="10920"/>
                </a:lnTo>
                <a:lnTo>
                  <a:pt x="12568" y="1105"/>
                </a:lnTo>
                <a:cubicBezTo>
                  <a:pt x="12568" y="496"/>
                  <a:pt x="11776" y="0"/>
                  <a:pt x="10803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1FD94635-DB35-E3F9-7CE1-58C87AD6608F}"/>
              </a:ext>
            </a:extLst>
          </p:cNvPr>
          <p:cNvSpPr txBox="1"/>
          <p:nvPr/>
        </p:nvSpPr>
        <p:spPr>
          <a:xfrm>
            <a:off x="1028175" y="7574580"/>
            <a:ext cx="19633622" cy="7630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 defTabSz="457200">
              <a:lnSpc>
                <a:spcPct val="120000"/>
              </a:lnSpc>
              <a:spcBef>
                <a:spcPts val="0"/>
              </a:spcBef>
              <a:buSzTx/>
              <a:buFont typeface="Wingdings" panose="05000000000000000000" pitchFamily="2" charset="2"/>
              <a:buChar char="v"/>
              <a:defRPr sz="4000" b="1">
                <a:latin typeface="Arial"/>
                <a:ea typeface="Arial"/>
                <a:cs typeface="Arial"/>
                <a:sym typeface="Arial"/>
              </a:defRPr>
            </a:pPr>
            <a:endParaRPr lang="en-ID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AJIB MEMBAWA LAPTOP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WAJIB MEMBAWA LAPTOP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811</Words>
  <Application>Microsoft Office PowerPoint</Application>
  <PresentationFormat>Custom</PresentationFormat>
  <Paragraphs>173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21_BasicWhite</vt:lpstr>
      <vt:lpstr>PowerPoint Presentation</vt:lpstr>
      <vt:lpstr>PowerPoint Presentation</vt:lpstr>
      <vt:lpstr>Identitas Pengajar</vt:lpstr>
      <vt:lpstr>Target Luaran</vt:lpstr>
      <vt:lpstr>Standar Penilaian</vt:lpstr>
      <vt:lpstr>Komponen Penilaian</vt:lpstr>
      <vt:lpstr>Aturan akademik</vt:lpstr>
      <vt:lpstr>Aturan akademik</vt:lpstr>
      <vt:lpstr>PowerPoint Presentation</vt:lpstr>
      <vt:lpstr>PowerPoint Presentation</vt:lpstr>
      <vt:lpstr>Cara belajar di MK Pengembangan Aplikasi Web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Kontrak Kuliah</dc:title>
  <cp:lastModifiedBy>Muhammad Amanulloh Mz</cp:lastModifiedBy>
  <cp:revision>9</cp:revision>
  <dcterms:modified xsi:type="dcterms:W3CDTF">2023-09-20T15:03:34Z</dcterms:modified>
</cp:coreProperties>
</file>